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77" r:id="rId23"/>
  </p:sldIdLst>
  <p:sldSz cx="9144000" cy="5143500" type="screen16x9"/>
  <p:notesSz cx="6858000" cy="9144000"/>
  <p:embeddedFontLst>
    <p:embeddedFont>
      <p:font typeface="Open Sans" panose="020B0606030504020204" pitchFamily="34" charset="0"/>
      <p:regular r:id="rId25"/>
      <p:bold r:id="rId26"/>
      <p:italic r:id="rId27"/>
      <p:boldItalic r:id="rId28"/>
    </p:embeddedFont>
    <p:embeddedFont>
      <p:font typeface="PT Serif" panose="020A0603040505020204" pitchFamily="18"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520" y="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font" Target="fonts/font8.fntdata"/><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20e47ccf52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20e47ccf52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20e47ccf52_0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220e47ccf52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20e1ad3d5d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20e1ad3d5d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20e1ad3d5d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20e1ad3d5d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20e47ccf52_0_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220e47ccf52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220e47ccf52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220e47ccf52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20e47ccf52_0_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220e47ccf52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df6709a3e8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df6709a3e8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df6709a3e8_0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1df6709a3e8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20e47ccf52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220e47ccf52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174d8e52e7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174d8e52e7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20e47ccf52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220e47ccf52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20e47ccf52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220e47ccf52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21a6956c9a0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21a6956c9a0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220d779bf7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220d779bf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df6709a3e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df6709a3e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220e47ccf52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220e47ccf5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20e47ccf52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20e47ccf5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df6709a3e8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df6709a3e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df6709a3e8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1df6709a3e8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20e47ccf52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220e47ccf52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raining"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0" y="1105325"/>
            <a:ext cx="8520600" cy="2932800"/>
          </a:xfrm>
          <a:prstGeom prst="rect">
            <a:avLst/>
          </a:prstGeom>
        </p:spPr>
        <p:txBody>
          <a:bodyPr spcFirstLastPara="1" wrap="square" lIns="91425" tIns="91425" rIns="91425" bIns="91425" anchor="ctr" anchorCtr="0">
            <a:normAutofit/>
          </a:bodyPr>
          <a:lstStyle>
            <a:lvl1pPr lvl="0" algn="ctr">
              <a:spcBef>
                <a:spcPts val="0"/>
              </a:spcBef>
              <a:spcAft>
                <a:spcPts val="0"/>
              </a:spcAft>
              <a:buClr>
                <a:srgbClr val="FFFFFF"/>
              </a:buClr>
              <a:buSzPts val="5000"/>
              <a:buFont typeface="Open Sans"/>
              <a:buNone/>
              <a:defRPr sz="5000" b="1">
                <a:solidFill>
                  <a:srgbClr val="FFFFFF"/>
                </a:solidFill>
                <a:latin typeface="Open Sans"/>
                <a:ea typeface="Open Sans"/>
                <a:cs typeface="Open Sans"/>
                <a:sym typeface="Open San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rgbClr val="137E98"/>
        </a:solidFill>
        <a:effectLst/>
      </p:bgPr>
    </p:bg>
    <p:spTree>
      <p:nvGrpSpPr>
        <p:cNvPr id="1" name="Shape 36"/>
        <p:cNvGrpSpPr/>
        <p:nvPr/>
      </p:nvGrpSpPr>
      <p:grpSpPr>
        <a:xfrm>
          <a:off x="0" y="0"/>
          <a:ext cx="0" cy="0"/>
          <a:chOff x="0" y="0"/>
          <a:chExt cx="0" cy="0"/>
        </a:xfrm>
      </p:grpSpPr>
      <p:sp>
        <p:nvSpPr>
          <p:cNvPr id="37" name="Google Shape;37;p11"/>
          <p:cNvSpPr/>
          <p:nvPr/>
        </p:nvSpPr>
        <p:spPr>
          <a:xfrm>
            <a:off x="4572000" y="-125"/>
            <a:ext cx="4572000" cy="5143500"/>
          </a:xfrm>
          <a:prstGeom prst="rect">
            <a:avLst/>
          </a:prstGeom>
          <a:solidFill>
            <a:srgbClr val="86B6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1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4200"/>
              <a:buFont typeface="Open Sans"/>
              <a:buNone/>
              <a:defRPr sz="4200" b="1">
                <a:solidFill>
                  <a:schemeClr val="lt1"/>
                </a:solidFill>
                <a:latin typeface="Open Sans"/>
                <a:ea typeface="Open Sans"/>
                <a:cs typeface="Open Sans"/>
                <a:sym typeface="Open Sans"/>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1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lt1"/>
              </a:buClr>
              <a:buSzPts val="2100"/>
              <a:buFont typeface="PT Serif"/>
              <a:buNone/>
              <a:defRPr sz="2100">
                <a:solidFill>
                  <a:schemeClr val="lt1"/>
                </a:solidFill>
                <a:latin typeface="PT Serif"/>
                <a:ea typeface="PT Serif"/>
                <a:cs typeface="PT Serif"/>
                <a:sym typeface="PT Serif"/>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1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marL="914400" lvl="1"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41" name="Google Shape;41;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Afbeelding met bijschrift">
  <p:cSld name="CAPTION_ONLY">
    <p:bg>
      <p:bgPr>
        <a:solidFill>
          <a:srgbClr val="86B6C1"/>
        </a:solidFill>
        <a:effectLst/>
      </p:bgPr>
    </p:bg>
    <p:spTree>
      <p:nvGrpSpPr>
        <p:cNvPr id="1" name="Shape 42"/>
        <p:cNvGrpSpPr/>
        <p:nvPr/>
      </p:nvGrpSpPr>
      <p:grpSpPr>
        <a:xfrm>
          <a:off x="0" y="0"/>
          <a:ext cx="0" cy="0"/>
          <a:chOff x="0" y="0"/>
          <a:chExt cx="0" cy="0"/>
        </a:xfrm>
      </p:grpSpPr>
      <p:sp>
        <p:nvSpPr>
          <p:cNvPr id="43" name="Google Shape;43;p12"/>
          <p:cNvSpPr>
            <a:spLocks noGrp="1"/>
          </p:cNvSpPr>
          <p:nvPr>
            <p:ph type="pic" idx="2"/>
          </p:nvPr>
        </p:nvSpPr>
        <p:spPr>
          <a:xfrm>
            <a:off x="10050" y="-10050"/>
            <a:ext cx="9144000" cy="5143500"/>
          </a:xfrm>
          <a:prstGeom prst="rect">
            <a:avLst/>
          </a:prstGeom>
          <a:noFill/>
          <a:ln>
            <a:noFill/>
          </a:ln>
        </p:spPr>
      </p:sp>
      <p:sp>
        <p:nvSpPr>
          <p:cNvPr id="44" name="Google Shape;44;p1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200"/>
              <a:buFont typeface="PT Serif"/>
              <a:buNone/>
              <a:defRPr sz="1200" b="1" i="1">
                <a:solidFill>
                  <a:schemeClr val="lt1"/>
                </a:solidFill>
                <a:latin typeface="PT Serif"/>
                <a:ea typeface="PT Serif"/>
                <a:cs typeface="PT Serif"/>
                <a:sym typeface="PT Serif"/>
              </a:defRPr>
            </a:lvl1pPr>
          </a:lstStyle>
          <a:p>
            <a:endParaRPr/>
          </a:p>
        </p:txBody>
      </p:sp>
      <p:sp>
        <p:nvSpPr>
          <p:cNvPr id="45" name="Google Shape;45;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Afbeelding verticaal met bijschrift">
  <p:cSld name="CAPTION_ONLY_1">
    <p:bg>
      <p:bgPr>
        <a:solidFill>
          <a:srgbClr val="86B6C1"/>
        </a:solidFill>
        <a:effectLst/>
      </p:bgPr>
    </p:bg>
    <p:spTree>
      <p:nvGrpSpPr>
        <p:cNvPr id="1" name="Shape 46"/>
        <p:cNvGrpSpPr/>
        <p:nvPr/>
      </p:nvGrpSpPr>
      <p:grpSpPr>
        <a:xfrm>
          <a:off x="0" y="0"/>
          <a:ext cx="0" cy="0"/>
          <a:chOff x="0" y="0"/>
          <a:chExt cx="0" cy="0"/>
        </a:xfrm>
      </p:grpSpPr>
      <p:sp>
        <p:nvSpPr>
          <p:cNvPr id="47" name="Google Shape;47;p13"/>
          <p:cNvSpPr>
            <a:spLocks noGrp="1"/>
          </p:cNvSpPr>
          <p:nvPr>
            <p:ph type="pic" idx="2"/>
          </p:nvPr>
        </p:nvSpPr>
        <p:spPr>
          <a:xfrm>
            <a:off x="4587125" y="-10050"/>
            <a:ext cx="4566900" cy="5143500"/>
          </a:xfrm>
          <a:prstGeom prst="rect">
            <a:avLst/>
          </a:prstGeom>
          <a:noFill/>
          <a:ln>
            <a:noFill/>
          </a:ln>
        </p:spPr>
      </p:sp>
      <p:sp>
        <p:nvSpPr>
          <p:cNvPr id="48" name="Google Shape;48;p13"/>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Clr>
                <a:schemeClr val="lt1"/>
              </a:buClr>
              <a:buSzPts val="1200"/>
              <a:buFont typeface="PT Serif"/>
              <a:buNone/>
              <a:defRPr sz="1200" b="1" i="1">
                <a:solidFill>
                  <a:schemeClr val="lt1"/>
                </a:solidFill>
                <a:latin typeface="PT Serif"/>
                <a:ea typeface="PT Serif"/>
                <a:cs typeface="PT Serif"/>
                <a:sym typeface="PT Serif"/>
              </a:defRPr>
            </a:lvl1pPr>
          </a:lstStyle>
          <a:p>
            <a:endParaRPr/>
          </a:p>
        </p:txBody>
      </p:sp>
      <p:sp>
        <p:nvSpPr>
          <p:cNvPr id="49" name="Google Shape;49;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ijfer">
  <p:cSld name="BIG_NUMBER">
    <p:bg>
      <p:bgPr>
        <a:solidFill>
          <a:srgbClr val="86B6C1"/>
        </a:solidFill>
        <a:effectLst/>
      </p:bgPr>
    </p:bg>
    <p:spTree>
      <p:nvGrpSpPr>
        <p:cNvPr id="1" name="Shape 50"/>
        <p:cNvGrpSpPr/>
        <p:nvPr/>
      </p:nvGrpSpPr>
      <p:grpSpPr>
        <a:xfrm>
          <a:off x="0" y="0"/>
          <a:ext cx="0" cy="0"/>
          <a:chOff x="0" y="0"/>
          <a:chExt cx="0" cy="0"/>
        </a:xfrm>
      </p:grpSpPr>
      <p:sp>
        <p:nvSpPr>
          <p:cNvPr id="51" name="Google Shape;51;p14"/>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Font typeface="Open Sans"/>
              <a:buNone/>
              <a:defRPr sz="12000" b="1">
                <a:solidFill>
                  <a:schemeClr val="lt1"/>
                </a:solidFill>
                <a:latin typeface="Open Sans"/>
                <a:ea typeface="Open Sans"/>
                <a:cs typeface="Open Sans"/>
                <a:sym typeface="Open Sans"/>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2" name="Google Shape;52;p14"/>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marL="914400" lvl="1"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53" name="Google Shape;53;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Afbeelding" type="blank">
  <p:cSld name="BLANK">
    <p:bg>
      <p:bgPr>
        <a:solidFill>
          <a:srgbClr val="86B6C1"/>
        </a:solidFill>
        <a:effectLst/>
      </p:bgPr>
    </p:bg>
    <p:spTree>
      <p:nvGrpSpPr>
        <p:cNvPr id="1" name="Shape 54"/>
        <p:cNvGrpSpPr/>
        <p:nvPr/>
      </p:nvGrpSpPr>
      <p:grpSpPr>
        <a:xfrm>
          <a:off x="0" y="0"/>
          <a:ext cx="0" cy="0"/>
          <a:chOff x="0" y="0"/>
          <a:chExt cx="0" cy="0"/>
        </a:xfrm>
      </p:grpSpPr>
      <p:sp>
        <p:nvSpPr>
          <p:cNvPr id="55" name="Google Shape;55;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
        <p:nvSpPr>
          <p:cNvPr id="56" name="Google Shape;56;p15"/>
          <p:cNvSpPr>
            <a:spLocks noGrp="1"/>
          </p:cNvSpPr>
          <p:nvPr>
            <p:ph type="pic" idx="2"/>
          </p:nvPr>
        </p:nvSpPr>
        <p:spPr>
          <a:xfrm>
            <a:off x="0" y="0"/>
            <a:ext cx="9144000" cy="5143500"/>
          </a:xfrm>
          <a:prstGeom prst="rect">
            <a:avLst/>
          </a:prstGeom>
          <a:no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Afbeelding verticaal">
  <p:cSld name="BLANK_2">
    <p:bg>
      <p:bgPr>
        <a:solidFill>
          <a:srgbClr val="86B6C1"/>
        </a:solidFill>
        <a:effectLst/>
      </p:bgPr>
    </p:bg>
    <p:spTree>
      <p:nvGrpSpPr>
        <p:cNvPr id="1" name="Shape 57"/>
        <p:cNvGrpSpPr/>
        <p:nvPr/>
      </p:nvGrpSpPr>
      <p:grpSpPr>
        <a:xfrm>
          <a:off x="0" y="0"/>
          <a:ext cx="0" cy="0"/>
          <a:chOff x="0" y="0"/>
          <a:chExt cx="0" cy="0"/>
        </a:xfrm>
      </p:grpSpPr>
      <p:sp>
        <p:nvSpPr>
          <p:cNvPr id="58" name="Google Shape;58;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
        <p:nvSpPr>
          <p:cNvPr id="59" name="Google Shape;59;p16"/>
          <p:cNvSpPr>
            <a:spLocks noGrp="1"/>
          </p:cNvSpPr>
          <p:nvPr>
            <p:ph type="pic" idx="2"/>
          </p:nvPr>
        </p:nvSpPr>
        <p:spPr>
          <a:xfrm>
            <a:off x="4572000" y="0"/>
            <a:ext cx="4572000" cy="5143500"/>
          </a:xfrm>
          <a:prstGeom prst="rect">
            <a:avLst/>
          </a:prstGeom>
          <a:no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Leeg">
  <p:cSld name="BLANK_1">
    <p:bg>
      <p:bgPr>
        <a:blipFill>
          <a:blip r:embed="rId2">
            <a:alphaModFix/>
          </a:blip>
          <a:stretch>
            <a:fillRect/>
          </a:stretch>
        </a:blipFill>
        <a:effectLst/>
      </p:bgPr>
    </p:bg>
    <p:spTree>
      <p:nvGrpSpPr>
        <p:cNvPr id="1" name="Shape 60"/>
        <p:cNvGrpSpPr/>
        <p:nvPr/>
      </p:nvGrpSpPr>
      <p:grpSpPr>
        <a:xfrm>
          <a:off x="0" y="0"/>
          <a:ext cx="0" cy="0"/>
          <a:chOff x="0" y="0"/>
          <a:chExt cx="0" cy="0"/>
        </a:xfrm>
      </p:grpSpPr>
      <p:sp>
        <p:nvSpPr>
          <p:cNvPr id="61" name="Google Shape;61;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Hoofdstuk" type="secHead">
  <p:cSld name="SECTION_HEADER">
    <p:bg>
      <p:bgPr>
        <a:solidFill>
          <a:srgbClr val="137E98"/>
        </a:solidFill>
        <a:effectLst/>
      </p:bgPr>
    </p:bg>
    <p:spTree>
      <p:nvGrpSpPr>
        <p:cNvPr id="1" name="Shape 12"/>
        <p:cNvGrpSpPr/>
        <p:nvPr/>
      </p:nvGrpSpPr>
      <p:grpSpPr>
        <a:xfrm>
          <a:off x="0" y="0"/>
          <a:ext cx="0" cy="0"/>
          <a:chOff x="0" y="0"/>
          <a:chExt cx="0" cy="0"/>
        </a:xfrm>
      </p:grpSpPr>
      <p:sp>
        <p:nvSpPr>
          <p:cNvPr id="13" name="Google Shape;13;p3"/>
          <p:cNvSpPr txBox="1">
            <a:spLocks noGrp="1"/>
          </p:cNvSpPr>
          <p:nvPr>
            <p:ph type="title"/>
          </p:nvPr>
        </p:nvSpPr>
        <p:spPr>
          <a:xfrm>
            <a:off x="934500" y="874200"/>
            <a:ext cx="7275000" cy="2031300"/>
          </a:xfrm>
          <a:prstGeom prst="rect">
            <a:avLst/>
          </a:prstGeom>
        </p:spPr>
        <p:txBody>
          <a:bodyPr spcFirstLastPara="1" wrap="square" lIns="91425" tIns="91425" rIns="91425" bIns="91425" anchor="ctr" anchorCtr="0">
            <a:normAutofit/>
          </a:bodyPr>
          <a:lstStyle>
            <a:lvl1pPr lvl="0" algn="ctr">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4" name="Google Shape;1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espreek (en presenteer)">
  <p:cSld name="SECTION_HEADER_1">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7" name="Google Shape;1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e-opdracht">
  <p:cSld name="SECTION_HEADER_1_1">
    <p:bg>
      <p:bgPr>
        <a:blipFill>
          <a:blip r:embed="rId2">
            <a:alphaModFix/>
          </a:blip>
          <a:stretch>
            <a:fillRect/>
          </a:stretch>
        </a:blipFill>
        <a:effectLst/>
      </p:bgPr>
    </p:bg>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0" name="Google Shape;2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resentatie / Leg uit">
  <p:cSld name="SECTION_HEADER_1_1_1">
    <p:bg>
      <p:bgPr>
        <a:blipFill>
          <a:blip r:embed="rId2">
            <a:alphaModFix/>
          </a:blip>
          <a:stretch>
            <a:fillRect/>
          </a:stretch>
        </a:blipFill>
        <a:effectLst/>
      </p:bgPr>
    </p:bg>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3" name="Google Shape;2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Rollenspel">
  <p:cSld name="SECTION_HEADER_1_1_1_1">
    <p:bg>
      <p:bgPr>
        <a:blipFill>
          <a:blip r:embed="rId2">
            <a:alphaModFix/>
          </a:blip>
          <a:stretch>
            <a:fillRect/>
          </a:stretch>
        </a:blipFill>
        <a:effectLst/>
      </p:bgPr>
    </p:bg>
    <p:spTree>
      <p:nvGrpSpPr>
        <p:cNvPr id="1" name="Shape 24"/>
        <p:cNvGrpSpPr/>
        <p:nvPr/>
      </p:nvGrpSpPr>
      <p:grpSpPr>
        <a:xfrm>
          <a:off x="0" y="0"/>
          <a:ext cx="0" cy="0"/>
          <a:chOff x="0" y="0"/>
          <a:chExt cx="0" cy="0"/>
        </a:xfrm>
      </p:grpSpPr>
      <p:sp>
        <p:nvSpPr>
          <p:cNvPr id="25" name="Google Shape;25;p7"/>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6" name="Google Shape;2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tellingen">
  <p:cSld name="SECTION_HEADER_1_1_1_1_1">
    <p:bg>
      <p:bgPr>
        <a:blipFill>
          <a:blip r:embed="rId2">
            <a:alphaModFix/>
          </a:blip>
          <a:stretch>
            <a:fillRect/>
          </a:stretch>
        </a:blipFill>
        <a:effectLst/>
      </p:bgPr>
    </p:bg>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9" name="Google Shape;29;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telling">
  <p:cSld name="MAIN_POINT">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Google Shape;31;p9"/>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Font typeface="PT Serif"/>
              <a:buNone/>
              <a:defRPr sz="3600" i="1">
                <a:solidFill>
                  <a:schemeClr val="lt1"/>
                </a:solidFill>
                <a:latin typeface="PT Serif"/>
                <a:ea typeface="PT Serif"/>
                <a:cs typeface="PT Serif"/>
                <a:sym typeface="PT Serif"/>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2" name="Google Shape;3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espreek: detail">
  <p:cSld name="MAIN_POINT_1">
    <p:bg>
      <p:bgPr>
        <a:blipFill>
          <a:blip r:embed="rId2">
            <a:alphaModFix/>
          </a:blip>
          <a:stretch>
            <a:fillRect/>
          </a:stretch>
        </a:blipFill>
        <a:effectLst/>
      </p:bgPr>
    </p:bg>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3600"/>
              <a:buFont typeface="PT Serif"/>
              <a:buNone/>
              <a:defRPr sz="3600" i="1">
                <a:solidFill>
                  <a:schemeClr val="lt1"/>
                </a:solidFill>
                <a:latin typeface="PT Serif"/>
                <a:ea typeface="PT Serif"/>
                <a:cs typeface="PT Serif"/>
                <a:sym typeface="PT Serif"/>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5" name="Google Shape;3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86B6C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Open Sans"/>
              <a:buNone/>
              <a:defRPr sz="2800" b="1">
                <a:solidFill>
                  <a:schemeClr val="lt1"/>
                </a:solidFill>
                <a:latin typeface="Open Sans"/>
                <a:ea typeface="Open Sans"/>
                <a:cs typeface="Open Sans"/>
                <a:sym typeface="Open Sans"/>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1"/>
              </a:buClr>
              <a:buSzPts val="1800"/>
              <a:buFont typeface="PT Serif"/>
              <a:buChar char="●"/>
              <a:defRPr sz="1800">
                <a:solidFill>
                  <a:schemeClr val="lt1"/>
                </a:solidFill>
                <a:latin typeface="PT Serif"/>
                <a:ea typeface="PT Serif"/>
                <a:cs typeface="PT Serif"/>
                <a:sym typeface="PT Serif"/>
              </a:defRPr>
            </a:lvl1pPr>
            <a:lvl2pPr marL="914400" lvl="1"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8"/>
          <p:cNvSpPr txBox="1">
            <a:spLocks noGrp="1"/>
          </p:cNvSpPr>
          <p:nvPr>
            <p:ph type="ctrTitle"/>
          </p:nvPr>
        </p:nvSpPr>
        <p:spPr>
          <a:xfrm>
            <a:off x="311700" y="1105325"/>
            <a:ext cx="8520600" cy="2932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werken tot aan</a:t>
            </a:r>
            <a:endParaRPr/>
          </a:p>
          <a:p>
            <a:pPr marL="0" lvl="0" indent="0" algn="ctr" rtl="0">
              <a:spcBef>
                <a:spcPts val="0"/>
              </a:spcBef>
              <a:spcAft>
                <a:spcPts val="0"/>
              </a:spcAft>
              <a:buNone/>
            </a:pPr>
            <a:r>
              <a:rPr lang="nl"/>
              <a:t>je pensioen</a:t>
            </a:r>
            <a:endParaRPr/>
          </a:p>
          <a:p>
            <a:pPr marL="0" lvl="0" indent="0" algn="ctr"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7"/>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nl" b="0"/>
              <a:t>Voor de mensen die dreigen uit te vallen moeten we onmiddellijk aangepaste maatregelen nemen.</a:t>
            </a:r>
            <a:endParaRPr b="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8"/>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nl" b="0"/>
              <a:t>Werken tot aan de pensioenleeftijd is eigenlijk alleen maar een probleem voor mensen die zwaar fysieke arbeid moeten verrichten.</a:t>
            </a:r>
            <a:endParaRPr b="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9"/>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dirty="0"/>
              <a:t>Als ik kon toveren</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30"/>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sz="2840"/>
              <a:t>Als ik kon toveren, dan zou ik in mijn huidige job een aantal dingen veranderen.</a:t>
            </a:r>
            <a:r>
              <a:rPr lang="nl" sz="2840" b="0"/>
              <a:t> </a:t>
            </a:r>
            <a:endParaRPr sz="2840" b="0"/>
          </a:p>
          <a:p>
            <a:pPr marL="0" lvl="0" indent="0" algn="l" rtl="0">
              <a:spcBef>
                <a:spcPts val="1000"/>
              </a:spcBef>
              <a:spcAft>
                <a:spcPts val="1000"/>
              </a:spcAft>
              <a:buNone/>
            </a:pPr>
            <a:r>
              <a:rPr lang="nl" sz="2840" b="0"/>
              <a:t>Dit is hoe ik het zou doen: …</a:t>
            </a:r>
            <a:endParaRPr sz="2840" b="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31"/>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sz="2840"/>
              <a:t>Als ik kon toveren, dan zou ik een loopbaan anders opvatten.</a:t>
            </a:r>
            <a:endParaRPr sz="2840" b="0"/>
          </a:p>
          <a:p>
            <a:pPr marL="0" lvl="0" indent="0" algn="l" rtl="0">
              <a:spcBef>
                <a:spcPts val="1000"/>
              </a:spcBef>
              <a:spcAft>
                <a:spcPts val="1000"/>
              </a:spcAft>
              <a:buNone/>
            </a:pPr>
            <a:r>
              <a:rPr lang="nl" sz="2840" b="0"/>
              <a:t>Dit is hoe ik het zou doen: …</a:t>
            </a:r>
            <a:endParaRPr sz="2840" b="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32"/>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sz="2840"/>
              <a:t>Als ik kon toveren, dan zou ik de job van mijn collega/medewerker anders inrichten.</a:t>
            </a:r>
            <a:endParaRPr sz="2840" b="0"/>
          </a:p>
          <a:p>
            <a:pPr marL="0" lvl="0" indent="0" algn="l" rtl="0">
              <a:spcBef>
                <a:spcPts val="1000"/>
              </a:spcBef>
              <a:spcAft>
                <a:spcPts val="1000"/>
              </a:spcAft>
              <a:buNone/>
            </a:pPr>
            <a:r>
              <a:rPr lang="nl" sz="2840" b="0"/>
              <a:t>Dit is hoe ik het zou doen: …</a:t>
            </a:r>
            <a:endParaRPr sz="2840" b="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33"/>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sz="2840"/>
              <a:t>Als ik kon toveren, dan zou ik de productie van de onderneming anders inrichten. </a:t>
            </a:r>
            <a:endParaRPr sz="2840" b="0"/>
          </a:p>
          <a:p>
            <a:pPr marL="0" lvl="0" indent="0" algn="l" rtl="0">
              <a:spcBef>
                <a:spcPts val="1000"/>
              </a:spcBef>
              <a:spcAft>
                <a:spcPts val="1000"/>
              </a:spcAft>
              <a:buNone/>
            </a:pPr>
            <a:r>
              <a:rPr lang="nl" sz="2840" b="0"/>
              <a:t>Dit is hoe ik het zou doen en wat het gevolg is voor het inrichten van het werk: …</a:t>
            </a:r>
            <a:endParaRPr sz="2840" b="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34"/>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Breng je werk in kaart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35"/>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sz="2840" b="0"/>
              <a:t>Waarom is het wel/niet haalbaar om dezelfde job te blijven doen tot aan je pensioen? </a:t>
            </a:r>
            <a:endParaRPr sz="2840" b="0"/>
          </a:p>
          <a:p>
            <a:pPr marL="0" lvl="0" indent="0" algn="l" rtl="0">
              <a:spcBef>
                <a:spcPts val="1000"/>
              </a:spcBef>
              <a:spcAft>
                <a:spcPts val="0"/>
              </a:spcAft>
              <a:buNone/>
            </a:pPr>
            <a:r>
              <a:rPr lang="nl" sz="2840" b="0"/>
              <a:t>Indien niet:</a:t>
            </a:r>
            <a:endParaRPr sz="2840" b="0"/>
          </a:p>
          <a:p>
            <a:pPr marL="457200" lvl="0" indent="0" algn="l" rtl="0">
              <a:spcBef>
                <a:spcPts val="1000"/>
              </a:spcBef>
              <a:spcAft>
                <a:spcPts val="1000"/>
              </a:spcAft>
              <a:buNone/>
            </a:pPr>
            <a:r>
              <a:rPr lang="nl" sz="2840" b="0"/>
              <a:t>Wat moet veranderen? </a:t>
            </a:r>
            <a:br>
              <a:rPr lang="nl" sz="2840" b="0"/>
            </a:br>
            <a:r>
              <a:rPr lang="nl" sz="2840" b="0"/>
              <a:t>Kan dit binnen jouw organisatie? </a:t>
            </a:r>
            <a:br>
              <a:rPr lang="nl" sz="2840" b="0"/>
            </a:br>
            <a:r>
              <a:rPr lang="nl" sz="2840" b="0"/>
              <a:t>Waarom wel/niet?</a:t>
            </a:r>
            <a:endParaRPr sz="2840" b="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6"/>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sz="2840" b="0" dirty="0"/>
              <a:t>Stel dat je aangepast werk mag doen.</a:t>
            </a:r>
            <a:endParaRPr sz="2840" b="0" dirty="0"/>
          </a:p>
          <a:p>
            <a:pPr marL="0" lvl="0" indent="0" algn="l" rtl="0">
              <a:spcBef>
                <a:spcPts val="1000"/>
              </a:spcBef>
              <a:spcAft>
                <a:spcPts val="1000"/>
              </a:spcAft>
              <a:buNone/>
            </a:pPr>
            <a:r>
              <a:rPr lang="nl" sz="2840" b="0" dirty="0"/>
              <a:t>Hoe moet dit eruit zien om te kunnen werken tot aan je pensioen?</a:t>
            </a:r>
            <a:endParaRPr sz="284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9"/>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dirty="0"/>
              <a:t>Introductie</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8"/>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sz="2840" b="0"/>
              <a:t>In hoeverre bereidt jouw organisatie zich voor op het pensioen van medewerkers?</a:t>
            </a:r>
            <a:endParaRPr sz="2840" b="0"/>
          </a:p>
          <a:p>
            <a:pPr marL="0" lvl="0" indent="0" algn="l" rtl="0">
              <a:spcBef>
                <a:spcPts val="1000"/>
              </a:spcBef>
              <a:spcAft>
                <a:spcPts val="0"/>
              </a:spcAft>
              <a:buNone/>
            </a:pPr>
            <a:r>
              <a:rPr lang="nl" sz="2840" b="0"/>
              <a:t>Welke maatregelen en praktijken zijn gangbaar? </a:t>
            </a:r>
            <a:endParaRPr sz="2840" b="0"/>
          </a:p>
          <a:p>
            <a:pPr marL="0" lvl="0" indent="0" algn="l" rtl="0">
              <a:spcBef>
                <a:spcPts val="1000"/>
              </a:spcBef>
              <a:spcAft>
                <a:spcPts val="0"/>
              </a:spcAft>
              <a:buNone/>
            </a:pPr>
            <a:r>
              <a:rPr lang="nl" sz="2840" b="0"/>
              <a:t>Zijn er loopbaanplannen? Wat is de inhoud en kwaliteit hiervan? </a:t>
            </a:r>
            <a:endParaRPr sz="2840" b="0"/>
          </a:p>
          <a:p>
            <a:pPr marL="0" lvl="0" indent="0" algn="l" rtl="0">
              <a:spcBef>
                <a:spcPts val="1000"/>
              </a:spcBef>
              <a:spcAft>
                <a:spcPts val="1000"/>
              </a:spcAft>
              <a:buNone/>
            </a:pPr>
            <a:r>
              <a:rPr lang="nl" sz="2840" b="0"/>
              <a:t>Zijn er ‘opvolgers’ die ingewerkt worden?</a:t>
            </a:r>
            <a:endParaRPr sz="2840" b="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7"/>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sz="2840" dirty="0"/>
              <a:t>Voor zelfstandige ondernemers:</a:t>
            </a:r>
            <a:endParaRPr sz="2840" dirty="0"/>
          </a:p>
          <a:p>
            <a:pPr marL="0" lvl="0" indent="0" algn="l" rtl="0">
              <a:spcBef>
                <a:spcPts val="1000"/>
              </a:spcBef>
              <a:spcAft>
                <a:spcPts val="0"/>
              </a:spcAft>
              <a:buNone/>
            </a:pPr>
            <a:r>
              <a:rPr lang="nl" sz="2840" b="0" dirty="0"/>
              <a:t>Hoe zorg je ervoor dat je zaak blijft draaien tot aan je pensioen? </a:t>
            </a:r>
            <a:endParaRPr sz="2840" b="0" dirty="0"/>
          </a:p>
          <a:p>
            <a:pPr marL="0" lvl="0" indent="0" algn="l" rtl="0">
              <a:spcBef>
                <a:spcPts val="1000"/>
              </a:spcBef>
              <a:spcAft>
                <a:spcPts val="0"/>
              </a:spcAft>
              <a:buNone/>
            </a:pPr>
            <a:r>
              <a:rPr lang="nl" sz="2840" b="0" dirty="0"/>
              <a:t>Wat kan je zelf nog doen tot aan je pensioen? Wat niet? </a:t>
            </a:r>
            <a:endParaRPr sz="2840" b="0" dirty="0"/>
          </a:p>
          <a:p>
            <a:pPr marL="0" lvl="0" indent="0" algn="l" rtl="0">
              <a:spcBef>
                <a:spcPts val="1000"/>
              </a:spcBef>
              <a:spcAft>
                <a:spcPts val="1000"/>
              </a:spcAft>
              <a:buNone/>
            </a:pPr>
            <a:r>
              <a:rPr lang="nl" sz="2840" b="0" dirty="0"/>
              <a:t>Hoe kan je hiervoor een oplossing zoeken?</a:t>
            </a:r>
            <a:endParaRPr sz="2840" b="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39"/>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Afsluiter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20"/>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Werken tot aan je pensioen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21"/>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sz="2740" b="0"/>
              <a:t>Wat zijn belastende arbeidssituaties. Op welke manier zijn deze situaties meer belastend als je ouder bent?</a:t>
            </a:r>
            <a:endParaRPr sz="2740" b="0"/>
          </a:p>
          <a:p>
            <a:pPr marL="0" lvl="0" indent="0" algn="l" rtl="0">
              <a:spcBef>
                <a:spcPts val="1000"/>
              </a:spcBef>
              <a:spcAft>
                <a:spcPts val="0"/>
              </a:spcAft>
              <a:buNone/>
            </a:pPr>
            <a:r>
              <a:rPr lang="nl" sz="2740" b="0"/>
              <a:t>Wat is de mate van flexibiliteit binnen de job of organisatie?</a:t>
            </a:r>
            <a:endParaRPr sz="2740" b="0"/>
          </a:p>
          <a:p>
            <a:pPr marL="0" lvl="0" indent="0" algn="l" rtl="0">
              <a:spcBef>
                <a:spcPts val="1000"/>
              </a:spcBef>
              <a:spcAft>
                <a:spcPts val="1000"/>
              </a:spcAft>
              <a:buNone/>
            </a:pPr>
            <a:r>
              <a:rPr lang="nl" sz="2740" b="0"/>
              <a:t>Hoe is de relatie met de direct leidinggevende?</a:t>
            </a:r>
            <a:endParaRPr sz="274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22"/>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1000"/>
              </a:spcAft>
              <a:buNone/>
            </a:pPr>
            <a:r>
              <a:rPr lang="nl" sz="2740" b="0"/>
              <a:t>Wat doet een organisatie nu al voor (jongere) medewerkers in functie van het volhouden van de job? In welke mate is er loopbaanplanning, personeelsplanning?</a:t>
            </a:r>
            <a:endParaRPr sz="2740" b="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3"/>
          <p:cNvSpPr txBox="1">
            <a:spLocks noGrp="1"/>
          </p:cNvSpPr>
          <p:nvPr>
            <p:ph type="title"/>
          </p:nvPr>
        </p:nvSpPr>
        <p:spPr>
          <a:xfrm>
            <a:off x="1497200" y="753625"/>
            <a:ext cx="72759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sz="2740" b="0"/>
              <a:t>Wat betekent aangepast werk voor jou?</a:t>
            </a:r>
            <a:endParaRPr sz="2740" b="0"/>
          </a:p>
          <a:p>
            <a:pPr marL="0" lvl="0" indent="0" algn="l" rtl="0">
              <a:spcBef>
                <a:spcPts val="1000"/>
              </a:spcBef>
              <a:spcAft>
                <a:spcPts val="0"/>
              </a:spcAft>
              <a:buNone/>
            </a:pPr>
            <a:r>
              <a:rPr lang="nl" sz="2740" b="0"/>
              <a:t>Welke jobs zijn bij jullie aanpasbaar en welke niet? Waarom? Wat zijn mogelijke oplossingen?</a:t>
            </a:r>
            <a:endParaRPr sz="2740" b="0"/>
          </a:p>
          <a:p>
            <a:pPr marL="0" lvl="0" indent="0" algn="l" rtl="0">
              <a:spcBef>
                <a:spcPts val="1000"/>
              </a:spcBef>
              <a:spcAft>
                <a:spcPts val="0"/>
              </a:spcAft>
              <a:buNone/>
            </a:pPr>
            <a:r>
              <a:rPr lang="nl" sz="2740" b="0"/>
              <a:t>Wat maakt het (aangepast) werken haalbaar? Zijn er verschillen tussen groepen (gender, leeftijd,…)?</a:t>
            </a:r>
            <a:endParaRPr sz="2740" b="0"/>
          </a:p>
          <a:p>
            <a:pPr marL="0" lvl="0" indent="0" algn="l" rtl="0">
              <a:spcBef>
                <a:spcPts val="1000"/>
              </a:spcBef>
              <a:spcAft>
                <a:spcPts val="0"/>
              </a:spcAft>
              <a:buNone/>
            </a:pPr>
            <a:r>
              <a:rPr lang="nl" sz="2740" b="0"/>
              <a:t>Welke stappen moet je zetten binnen de organisatie om tot aangepast werk te komen?</a:t>
            </a:r>
            <a:endParaRPr sz="2740" b="0"/>
          </a:p>
          <a:p>
            <a:pPr marL="0" lvl="0" indent="0" algn="l" rtl="0">
              <a:spcBef>
                <a:spcPts val="1000"/>
              </a:spcBef>
              <a:spcAft>
                <a:spcPts val="0"/>
              </a:spcAft>
              <a:buNone/>
            </a:pPr>
            <a:endParaRPr sz="2740" b="0"/>
          </a:p>
          <a:p>
            <a:pPr marL="0" lvl="0" indent="0" algn="l" rtl="0">
              <a:spcBef>
                <a:spcPts val="1000"/>
              </a:spcBef>
              <a:spcAft>
                <a:spcPts val="1000"/>
              </a:spcAft>
              <a:buNone/>
            </a:pPr>
            <a:endParaRPr sz="2740" b="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4"/>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dirty="0"/>
              <a:t>Akkoord of niet akkoord?</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5"/>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nl" b="0"/>
              <a:t>Werken tot 67 zal nooit voor iedereen haalbaar zijn.</a:t>
            </a:r>
            <a:endParaRPr b="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6"/>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nl" b="0"/>
              <a:t>Als we creatief omspringen met de manier waarop we werken, kunnen we iedereen aan boord houden.</a:t>
            </a:r>
            <a:endParaRPr b="0"/>
          </a:p>
        </p:txBody>
      </p:sp>
    </p:spTree>
  </p:cSld>
  <p:clrMapOvr>
    <a:masterClrMapping/>
  </p:clrMapOvr>
</p:sld>
</file>

<file path=ppt/theme/theme1.xml><?xml version="1.0" encoding="utf-8"?>
<a:theme xmlns:a="http://schemas.openxmlformats.org/drawingml/2006/main" name="SERV – Zelf training geven">
  <a:themeElements>
    <a:clrScheme name="Simple Light">
      <a:dk1>
        <a:srgbClr val="FFFFFF"/>
      </a:dk1>
      <a:lt1>
        <a:srgbClr val="FFFFFF"/>
      </a:lt1>
      <a:dk2>
        <a:srgbClr val="FFFFFF"/>
      </a:dk2>
      <a:lt2>
        <a:srgbClr val="FFFFFF"/>
      </a:lt2>
      <a:accent1>
        <a:srgbClr val="A74846"/>
      </a:accent1>
      <a:accent2>
        <a:srgbClr val="137E98"/>
      </a:accent2>
      <a:accent3>
        <a:srgbClr val="86B6C1"/>
      </a:accent3>
      <a:accent4>
        <a:srgbClr val="D09350"/>
      </a:accent4>
      <a:accent5>
        <a:srgbClr val="6E8A5B"/>
      </a:accent5>
      <a:accent6>
        <a:srgbClr val="FFFFFF"/>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E08DD036DD634B88BFB7283EE34042" ma:contentTypeVersion="175" ma:contentTypeDescription="Een nieuw document maken." ma:contentTypeScope="" ma:versionID="1b8b6ad649cc7077babfd2f4a5169984">
  <xsd:schema xmlns:xsd="http://www.w3.org/2001/XMLSchema" xmlns:xs="http://www.w3.org/2001/XMLSchema" xmlns:p="http://schemas.microsoft.com/office/2006/metadata/properties" xmlns:ns2="e85dfcd9-c5d6-4bac-8fdf-b09bef0d2fa4" xmlns:ns3="f725d260-56a6-422e-80a7-124eec32f860" xmlns:ns4="d7176901-b574-45a9-8ff7-3e25ac64ac2b" targetNamespace="http://schemas.microsoft.com/office/2006/metadata/properties" ma:root="true" ma:fieldsID="87b35f787caeaeaa3b6968c5fe016d0d" ns2:_="" ns3:_="" ns4:_="">
    <xsd:import namespace="e85dfcd9-c5d6-4bac-8fdf-b09bef0d2fa4"/>
    <xsd:import namespace="f725d260-56a6-422e-80a7-124eec32f860"/>
    <xsd:import namespace="d7176901-b574-45a9-8ff7-3e25ac64ac2b"/>
    <xsd:element name="properties">
      <xsd:complexType>
        <xsd:sequence>
          <xsd:element name="documentManagement">
            <xsd:complexType>
              <xsd:all>
                <xsd:element ref="ns2:TaxCatchAll" minOccurs="0"/>
                <xsd:element ref="ns3:SharedWithUsers" minOccurs="0"/>
                <xsd:element ref="ns3:SharedWithDetails" minOccurs="0"/>
                <xsd:element ref="ns4:lcf76f155ced4ddcb4097134ff3c332f" minOccurs="0"/>
                <xsd:element ref="ns4:MediaServiceMetadata" minOccurs="0"/>
                <xsd:element ref="ns4:MediaServiceFastMetadata" minOccurs="0"/>
                <xsd:element ref="ns4:MediaServiceSearchProperties" minOccurs="0"/>
                <xsd:element ref="ns4:MediaServiceObjectDetectorVersions" minOccurs="0"/>
                <xsd:element ref="ns4:MediaServiceGenerationTime" minOccurs="0"/>
                <xsd:element ref="ns4:MediaServiceEventHashCode" minOccurs="0"/>
                <xsd:element ref="ns4:MediaServiceOCR" minOccurs="0"/>
                <xsd:element ref="ns4:MediaLengthInSeconds"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5dfcd9-c5d6-4bac-8fdf-b09bef0d2fa4"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da4ce5f8-6560-41be-b41d-fdde25e4b3cd}" ma:internalName="TaxCatchAll" ma:showField="CatchAllData" ma:web="f725d260-56a6-422e-80a7-124eec32f86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725d260-56a6-422e-80a7-124eec32f860" elementFormDefault="qualified">
    <xsd:import namespace="http://schemas.microsoft.com/office/2006/documentManagement/types"/>
    <xsd:import namespace="http://schemas.microsoft.com/office/infopath/2007/PartnerControls"/>
    <xsd:element name="SharedWithUsers" ma:index="9"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7176901-b574-45a9-8ff7-3e25ac64ac2b" elementFormDefault="qualified">
    <xsd:import namespace="http://schemas.microsoft.com/office/2006/documentManagement/types"/>
    <xsd:import namespace="http://schemas.microsoft.com/office/infopath/2007/PartnerControls"/>
    <xsd:element name="lcf76f155ced4ddcb4097134ff3c332f" ma:index="12" nillable="true" ma:taxonomy="true" ma:internalName="lcf76f155ced4ddcb4097134ff3c332f" ma:taxonomyFieldName="MediaServiceImageTags" ma:displayName="Afbeeldingtags" ma:readOnly="false" ma:fieldId="{5cf76f15-5ced-4ddc-b409-7134ff3c332f}" ma:taxonomyMulti="true" ma:sspId="61d4e419-7667-4ca3-9304-560b344eb500" ma:termSetId="09814cd3-568e-fe90-9814-8d621ff8fb84" ma:anchorId="fba54fb3-c3e1-fe81-a776-ca4b69148c4d" ma:open="true" ma:isKeyword="false">
      <xsd:complexType>
        <xsd:sequence>
          <xsd:element ref="pc:Terms" minOccurs="0" maxOccurs="1"/>
        </xsd:sequence>
      </xsd:complex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7176901-b574-45a9-8ff7-3e25ac64ac2b">
      <Terms xmlns="http://schemas.microsoft.com/office/infopath/2007/PartnerControls"/>
    </lcf76f155ced4ddcb4097134ff3c332f>
    <TaxCatchAll xmlns="e85dfcd9-c5d6-4bac-8fdf-b09bef0d2fa4">
      <Value>2</Value>
    </TaxCatchAll>
  </documentManagement>
</p:properties>
</file>

<file path=customXml/itemProps1.xml><?xml version="1.0" encoding="utf-8"?>
<ds:datastoreItem xmlns:ds="http://schemas.openxmlformats.org/officeDocument/2006/customXml" ds:itemID="{0B8B1590-35AC-4643-96FE-38C5256CE4C0}"/>
</file>

<file path=customXml/itemProps2.xml><?xml version="1.0" encoding="utf-8"?>
<ds:datastoreItem xmlns:ds="http://schemas.openxmlformats.org/officeDocument/2006/customXml" ds:itemID="{06243639-CFD2-4460-A5DE-EA14474BD4E3}"/>
</file>

<file path=customXml/itemProps3.xml><?xml version="1.0" encoding="utf-8"?>
<ds:datastoreItem xmlns:ds="http://schemas.openxmlformats.org/officeDocument/2006/customXml" ds:itemID="{D630C528-53AF-43A8-A2F9-0692C2214229}"/>
</file>

<file path=docProps/app.xml><?xml version="1.0" encoding="utf-8"?>
<Properties xmlns="http://schemas.openxmlformats.org/officeDocument/2006/extended-properties" xmlns:vt="http://schemas.openxmlformats.org/officeDocument/2006/docPropsVTypes">
  <TotalTime>0</TotalTime>
  <Words>467</Words>
  <Application>Microsoft Office PowerPoint</Application>
  <PresentationFormat>Diavoorstelling (16:9)</PresentationFormat>
  <Paragraphs>41</Paragraphs>
  <Slides>22</Slides>
  <Notes>22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22</vt:i4>
      </vt:variant>
    </vt:vector>
  </HeadingPairs>
  <TitlesOfParts>
    <vt:vector size="26" baseType="lpstr">
      <vt:lpstr>Open Sans</vt:lpstr>
      <vt:lpstr>PT Serif</vt:lpstr>
      <vt:lpstr>Arial</vt:lpstr>
      <vt:lpstr>SERV – Zelf training geven</vt:lpstr>
      <vt:lpstr>werken tot aan je pensioen </vt:lpstr>
      <vt:lpstr>Introductie</vt:lpstr>
      <vt:lpstr>Werken tot aan je pensioen</vt:lpstr>
      <vt:lpstr>Wat zijn belastende arbeidssituaties. Op welke manier zijn deze situaties meer belastend als je ouder bent? Wat is de mate van flexibiliteit binnen de job of organisatie? Hoe is de relatie met de direct leidinggevende?</vt:lpstr>
      <vt:lpstr>Wat doet een organisatie nu al voor (jongere) medewerkers in functie van het volhouden van de job? In welke mate is er loopbaanplanning, personeelsplanning?</vt:lpstr>
      <vt:lpstr>Wat betekent aangepast werk voor jou? Welke jobs zijn bij jullie aanpasbaar en welke niet? Waarom? Wat zijn mogelijke oplossingen? Wat maakt het (aangepast) werken haalbaar? Zijn er verschillen tussen groepen (gender, leeftijd,…)? Welke stappen moet je zetten binnen de organisatie om tot aangepast werk te komen?  </vt:lpstr>
      <vt:lpstr>Akkoord of niet akkoord?</vt:lpstr>
      <vt:lpstr>Werken tot 67 zal nooit voor iedereen haalbaar zijn.</vt:lpstr>
      <vt:lpstr>Als we creatief omspringen met de manier waarop we werken, kunnen we iedereen aan boord houden.</vt:lpstr>
      <vt:lpstr>Voor de mensen die dreigen uit te vallen moeten we onmiddellijk aangepaste maatregelen nemen.</vt:lpstr>
      <vt:lpstr>Werken tot aan de pensioenleeftijd is eigenlijk alleen maar een probleem voor mensen die zwaar fysieke arbeid moeten verrichten.</vt:lpstr>
      <vt:lpstr>Als ik kon toveren</vt:lpstr>
      <vt:lpstr>Als ik kon toveren, dan zou ik in mijn huidige job een aantal dingen veranderen.  Dit is hoe ik het zou doen: …</vt:lpstr>
      <vt:lpstr>Als ik kon toveren, dan zou ik een loopbaan anders opvatten. Dit is hoe ik het zou doen: …</vt:lpstr>
      <vt:lpstr>Als ik kon toveren, dan zou ik de job van mijn collega/medewerker anders inrichten. Dit is hoe ik het zou doen: …</vt:lpstr>
      <vt:lpstr>Als ik kon toveren, dan zou ik de productie van de onderneming anders inrichten.  Dit is hoe ik het zou doen en wat het gevolg is voor het inrichten van het werk: …</vt:lpstr>
      <vt:lpstr>Breng je werk in kaart</vt:lpstr>
      <vt:lpstr>Waarom is het wel/niet haalbaar om dezelfde job te blijven doen tot aan je pensioen?  Indien niet: Wat moet veranderen?  Kan dit binnen jouw organisatie?  Waarom wel/niet?</vt:lpstr>
      <vt:lpstr>Stel dat je aangepast werk mag doen. Hoe moet dit eruit zien om te kunnen werken tot aan je pensioen?</vt:lpstr>
      <vt:lpstr>In hoeverre bereidt jouw organisatie zich voor op het pensioen van medewerkers? Welke maatregelen en praktijken zijn gangbaar?  Zijn er loopbaanplannen? Wat is de inhoud en kwaliteit hiervan?  Zijn er ‘opvolgers’ die ingewerkt worden?</vt:lpstr>
      <vt:lpstr>Voor zelfstandige ondernemers: Hoe zorg je ervoor dat je zaak blijft draaien tot aan je pensioen?  Wat kan je zelf nog doen tot aan je pensioen? Wat niet?  Hoe kan je hiervoor een oplossing zoeken?</vt:lpstr>
      <vt:lpstr>Afsluiter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werken tot aan je pensioen </dc:title>
  <cp:lastModifiedBy>Tom Seymoens</cp:lastModifiedBy>
  <cp:revision>1</cp:revision>
  <dcterms:modified xsi:type="dcterms:W3CDTF">2023-08-14T12:43:43Z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0x010100B5E08DD036DD634B88BFB7283EE34042</vt:lpwstr>
  </property>
  <property fmtid="{D5CDD505-2E9C-101B-9397-08002B2CF9AE}" pid="3" name="Dossierhouder">
    <vt:lpwstr>69</vt:lpwstr>
  </property>
  <property fmtid="{D5CDD505-2E9C-101B-9397-08002B2CF9AE}" pid="4" name="Entiteit">
    <vt:lpwstr>2;#Stichting Innovatie en Arbeid|102afd07-b97b-473e-b127-fcbe07712817</vt:lpwstr>
  </property>
  <property fmtid="{D5CDD505-2E9C-101B-9397-08002B2CF9AE}" pid="5" name="d0eb5182aae74b97bb4da5b3a64ae3f4">
    <vt:lpwstr>Stichting Innovatie en Arbeid|102afd07-b97b-473e-b127-fcbe07712817</vt:lpwstr>
  </property>
  <property fmtid="{D5CDD505-2E9C-101B-9397-08002B2CF9AE}" pid="6" name="Dossierstatus">
    <vt:lpwstr>Open</vt:lpwstr>
  </property>
  <property fmtid="{D5CDD505-2E9C-101B-9397-08002B2CF9AE}" pid="7" name="Voorwerp">
    <vt:lpwstr/>
  </property>
  <property fmtid="{D5CDD505-2E9C-101B-9397-08002B2CF9AE}" pid="8" name="e1907ef6686f45a889c06b3736ec9c4a">
    <vt:lpwstr/>
  </property>
  <property fmtid="{D5CDD505-2E9C-101B-9397-08002B2CF9AE}" pid="9" name="Fototrefwoord">
    <vt:lpwstr/>
  </property>
  <property fmtid="{D5CDD505-2E9C-101B-9397-08002B2CF9AE}" pid="10" name="Bestemmeling">
    <vt:lpwstr/>
  </property>
  <property fmtid="{D5CDD505-2E9C-101B-9397-08002B2CF9AE}" pid="11" name="MediaServiceImageTags">
    <vt:lpwstr/>
  </property>
  <property fmtid="{D5CDD505-2E9C-101B-9397-08002B2CF9AE}" pid="12" name="Opvolging">
    <vt:lpwstr/>
  </property>
  <property fmtid="{D5CDD505-2E9C-101B-9397-08002B2CF9AE}" pid="13" name="l83a42741b21467d88658a98ee2f68b4">
    <vt:lpwstr/>
  </property>
  <property fmtid="{D5CDD505-2E9C-101B-9397-08002B2CF9AE}" pid="14" name="h4c2d042d7e1414d8fe056687b01b2e7">
    <vt:lpwstr/>
  </property>
  <property fmtid="{D5CDD505-2E9C-101B-9397-08002B2CF9AE}" pid="15" name="NaamAanvrager">
    <vt:lpwstr/>
  </property>
  <property fmtid="{D5CDD505-2E9C-101B-9397-08002B2CF9AE}" pid="16" name="BestemmelingVerzending">
    <vt:lpwstr/>
  </property>
  <property fmtid="{D5CDD505-2E9C-101B-9397-08002B2CF9AE}" pid="17" name="p2b5338090b7459683b7bd4d1e9785e9">
    <vt:lpwstr/>
  </property>
  <property fmtid="{D5CDD505-2E9C-101B-9397-08002B2CF9AE}" pid="18" name="k8a9470f847b47379cf95df2ded267d5">
    <vt:lpwstr/>
  </property>
  <property fmtid="{D5CDD505-2E9C-101B-9397-08002B2CF9AE}" pid="19" name="pe2554564ced4236b5cd079b0a0a621c">
    <vt:lpwstr/>
  </property>
  <property fmtid="{D5CDD505-2E9C-101B-9397-08002B2CF9AE}" pid="20" name="_docset_NoMedatataSyncRequired">
    <vt:lpwstr>False</vt:lpwstr>
  </property>
  <property fmtid="{D5CDD505-2E9C-101B-9397-08002B2CF9AE}" pid="21" name="DossierLabel">
    <vt:lpwstr/>
  </property>
  <property fmtid="{D5CDD505-2E9C-101B-9397-08002B2CF9AE}" pid="22" name="ndb4a5edd3e0401f9391ff985f82e255">
    <vt:lpwstr/>
  </property>
  <property fmtid="{D5CDD505-2E9C-101B-9397-08002B2CF9AE}" pid="23" name="h61360eaecae4972b56daf512a872701">
    <vt:lpwstr/>
  </property>
  <property fmtid="{D5CDD505-2E9C-101B-9397-08002B2CF9AE}" pid="24" name="Document_x0020_type">
    <vt:lpwstr/>
  </property>
  <property fmtid="{D5CDD505-2E9C-101B-9397-08002B2CF9AE}" pid="25" name="j418a8861e3644fdb3fc71836fc55b62">
    <vt:lpwstr/>
  </property>
  <property fmtid="{D5CDD505-2E9C-101B-9397-08002B2CF9AE}" pid="26" name="Beleidsdomein">
    <vt:lpwstr/>
  </property>
  <property fmtid="{D5CDD505-2E9C-101B-9397-08002B2CF9AE}" pid="27" name="p5d8203997dc42fdaeb7fdbdf684a294">
    <vt:lpwstr/>
  </property>
  <property fmtid="{D5CDD505-2E9C-101B-9397-08002B2CF9AE}" pid="28" name="Thema">
    <vt:lpwstr/>
  </property>
  <property fmtid="{D5CDD505-2E9C-101B-9397-08002B2CF9AE}" pid="29" name="o245ce9260044fc3bdcb5d3f7f2731a8">
    <vt:lpwstr/>
  </property>
  <property fmtid="{D5CDD505-2E9C-101B-9397-08002B2CF9AE}" pid="30" name="AfzenderVerzending">
    <vt:lpwstr/>
  </property>
  <property fmtid="{D5CDD505-2E9C-101B-9397-08002B2CF9AE}" pid="31" name="FunctieAanvrager">
    <vt:lpwstr/>
  </property>
  <property fmtid="{D5CDD505-2E9C-101B-9397-08002B2CF9AE}" pid="32" name="Document type">
    <vt:lpwstr/>
  </property>
</Properties>
</file>